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63" r:id="rId4"/>
    <p:sldId id="261" r:id="rId5"/>
    <p:sldId id="257" r:id="rId6"/>
    <p:sldId id="270" r:id="rId7"/>
    <p:sldId id="271" r:id="rId8"/>
    <p:sldId id="272" r:id="rId9"/>
    <p:sldId id="273" r:id="rId10"/>
    <p:sldId id="268" r:id="rId11"/>
    <p:sldId id="274" r:id="rId12"/>
    <p:sldId id="26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1" autoAdjust="0"/>
    <p:restoredTop sz="94660"/>
  </p:normalViewPr>
  <p:slideViewPr>
    <p:cSldViewPr snapToGrid="0">
      <p:cViewPr varScale="1">
        <p:scale>
          <a:sx n="57" d="100"/>
          <a:sy n="57" d="100"/>
        </p:scale>
        <p:origin x="78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10/22/2024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16" y="154836"/>
            <a:ext cx="9228598" cy="18457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5200" y="2334986"/>
            <a:ext cx="881742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MRF Contract Extension FY26-FY30</a:t>
            </a:r>
          </a:p>
          <a:p>
            <a:endParaRPr lang="en-US" sz="3600" dirty="0" smtClean="0"/>
          </a:p>
          <a:p>
            <a:endParaRPr lang="en-US" sz="3600" dirty="0"/>
          </a:p>
          <a:p>
            <a:r>
              <a:rPr lang="en-US" sz="3600" dirty="0" smtClean="0"/>
              <a:t>Sign and submit extension document by December 31, 2024</a:t>
            </a:r>
          </a:p>
        </p:txBody>
      </p:sp>
    </p:spTree>
    <p:extLst>
      <p:ext uri="{BB962C8B-B14F-4D97-AF65-F5344CB8AC3E}">
        <p14:creationId xmlns:p14="http://schemas.microsoft.com/office/powerpoint/2010/main" val="27703256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16" y="154836"/>
            <a:ext cx="9228598" cy="18457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5200" y="2334986"/>
            <a:ext cx="98201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All contract documents and information are available at springfieldmrf.org on the </a:t>
            </a:r>
            <a:r>
              <a:rPr lang="en-US" sz="3600" smtClean="0"/>
              <a:t>Operations menu. </a:t>
            </a:r>
            <a:endParaRPr lang="en-US" sz="3600" dirty="0" smtClean="0"/>
          </a:p>
          <a:p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3769424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16" y="154836"/>
            <a:ext cx="9228598" cy="18457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5200" y="2334986"/>
            <a:ext cx="982015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Sign and submit extension document by December 31, 2024</a:t>
            </a:r>
          </a:p>
          <a:p>
            <a:endParaRPr lang="en-US" sz="3600" dirty="0"/>
          </a:p>
          <a:p>
            <a:r>
              <a:rPr lang="en-US" sz="3600" dirty="0"/>
              <a:t>Email </a:t>
            </a:r>
            <a:r>
              <a:rPr lang="en-US" sz="3600" dirty="0" smtClean="0"/>
              <a:t>to: steven.ellis@mass.gov</a:t>
            </a:r>
          </a:p>
          <a:p>
            <a:endParaRPr lang="en-US" sz="3600" dirty="0"/>
          </a:p>
          <a:p>
            <a:r>
              <a:rPr lang="en-US" sz="3600" dirty="0" smtClean="0"/>
              <a:t>Mail to: MRF Contract Extension, c/o FCSWMD, 117 Main St., Greenfield, MA 01301</a:t>
            </a:r>
          </a:p>
          <a:p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40332461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16" y="154836"/>
            <a:ext cx="9228598" cy="18457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5200" y="2334986"/>
            <a:ext cx="1045697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Questions: </a:t>
            </a:r>
          </a:p>
          <a:p>
            <a:endParaRPr lang="en-US" sz="3600" dirty="0"/>
          </a:p>
          <a:p>
            <a:r>
              <a:rPr lang="en-US" sz="3600" dirty="0"/>
              <a:t>Arlene Miller </a:t>
            </a:r>
            <a:r>
              <a:rPr lang="en-US" sz="3600" dirty="0" smtClean="0"/>
              <a:t> ArleneM773@aol.com  413-567-5027</a:t>
            </a:r>
          </a:p>
          <a:p>
            <a:endParaRPr lang="en-US" sz="3600" dirty="0"/>
          </a:p>
          <a:p>
            <a:r>
              <a:rPr lang="en-US" sz="3600" dirty="0" smtClean="0"/>
              <a:t>Jan Ameen  fcswmd@crocker.com   413-772-2438</a:t>
            </a:r>
          </a:p>
          <a:p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24870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16" y="154836"/>
            <a:ext cx="9228598" cy="18457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5200" y="2165653"/>
            <a:ext cx="881742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What is staying the same:</a:t>
            </a:r>
          </a:p>
          <a:p>
            <a:endParaRPr lang="en-US" sz="3600" dirty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smtClean="0"/>
              <a:t>5- year term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smtClean="0"/>
              <a:t>Contamination limit is 15% by weight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smtClean="0"/>
              <a:t>Glass can be collected and shipped separately for a $5 credit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smtClean="0"/>
              <a:t>100% of market value deducted from </a:t>
            </a:r>
            <a:r>
              <a:rPr lang="en-US" sz="3600" smtClean="0"/>
              <a:t>base fee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38005109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16" y="154836"/>
            <a:ext cx="9228598" cy="18457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5200" y="2000556"/>
            <a:ext cx="88174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Average Market Value (AMV) – value of 1 ton of recyclables (paper and containers)</a:t>
            </a:r>
          </a:p>
        </p:txBody>
      </p:sp>
      <p:sp>
        <p:nvSpPr>
          <p:cNvPr id="4" name="Text Box 2"/>
          <p:cNvSpPr txBox="1">
            <a:spLocks noChangeAspect="1" noChangeArrowheads="1"/>
          </p:cNvSpPr>
          <p:nvPr/>
        </p:nvSpPr>
        <p:spPr bwMode="auto">
          <a:xfrm>
            <a:off x="919162" y="3077774"/>
            <a:ext cx="9291637" cy="3559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131313"/>
                </a:solidFill>
                <a:effectLst/>
                <a:latin typeface="Arial" panose="020B0604020202020204" pitchFamily="34" charset="0"/>
              </a:rPr>
              <a:t>	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131313"/>
                </a:solidFill>
                <a:effectLst/>
              </a:rPr>
              <a:t>   Base Fee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	</a:t>
            </a:r>
            <a:r>
              <a:rPr kumimoji="0" lang="en-US" altLang="en-US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 -  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131313"/>
                </a:solidFill>
                <a:effectLst/>
              </a:rPr>
              <a:t>Average AMV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	     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131313"/>
                </a:solidFill>
                <a:effectLst/>
              </a:rPr>
              <a:t>Cost to Muni/ton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FY21	    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$93.50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		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</a:rPr>
              <a:t>$51.69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		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$41.81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FY22	    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$95.84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		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</a:rPr>
              <a:t>$126.87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		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</a:rPr>
              <a:t>($21.72)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FY23	    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$98.23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		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</a:rPr>
              <a:t>$50.43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		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$47.80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FY24	  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$100.69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		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</a:rPr>
              <a:t>$58.14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		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$42.55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	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FY25	  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$103.21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		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</a:rPr>
              <a:t>$80.53 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		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$24.59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	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				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(July-Oct)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6092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68941" y="1955198"/>
            <a:ext cx="4613720" cy="49028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u="sng" dirty="0">
                <a:solidFill>
                  <a:srgbClr val="0000FF"/>
                </a:solidFill>
              </a:rPr>
              <a:t>Fixed 2.5% Processing </a:t>
            </a:r>
            <a:r>
              <a:rPr lang="en-US" sz="3200" u="sng" dirty="0" smtClean="0">
                <a:solidFill>
                  <a:srgbClr val="0000FF"/>
                </a:solidFill>
              </a:rPr>
              <a:t>Fee Increase (per ton)</a:t>
            </a:r>
            <a:endParaRPr lang="en-US" sz="320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2800" i="1" dirty="0" smtClean="0">
                <a:solidFill>
                  <a:schemeClr val="tx1"/>
                </a:solidFill>
              </a:rPr>
              <a:t>(annual processing </a:t>
            </a:r>
            <a:r>
              <a:rPr lang="en-US" sz="2800" i="1" dirty="0">
                <a:solidFill>
                  <a:schemeClr val="tx1"/>
                </a:solidFill>
              </a:rPr>
              <a:t>fee)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3400" dirty="0">
                <a:solidFill>
                  <a:schemeClr val="tx1"/>
                </a:solidFill>
              </a:rPr>
              <a:t>FY26- $</a:t>
            </a:r>
            <a:r>
              <a:rPr lang="en-US" sz="3400" dirty="0" smtClean="0">
                <a:solidFill>
                  <a:schemeClr val="tx1"/>
                </a:solidFill>
              </a:rPr>
              <a:t>105.79 </a:t>
            </a:r>
          </a:p>
          <a:p>
            <a:r>
              <a:rPr lang="en-US" sz="3400" dirty="0" smtClean="0">
                <a:solidFill>
                  <a:schemeClr val="tx1"/>
                </a:solidFill>
              </a:rPr>
              <a:t>FY27- </a:t>
            </a:r>
            <a:r>
              <a:rPr lang="en-US" sz="3400" dirty="0">
                <a:solidFill>
                  <a:schemeClr val="tx1"/>
                </a:solidFill>
              </a:rPr>
              <a:t>$108.43</a:t>
            </a:r>
          </a:p>
          <a:p>
            <a:r>
              <a:rPr lang="en-US" sz="3400" dirty="0">
                <a:solidFill>
                  <a:schemeClr val="tx1"/>
                </a:solidFill>
              </a:rPr>
              <a:t>FY28- $111.14</a:t>
            </a:r>
          </a:p>
          <a:p>
            <a:r>
              <a:rPr lang="en-US" sz="3400" dirty="0">
                <a:solidFill>
                  <a:schemeClr val="tx1"/>
                </a:solidFill>
              </a:rPr>
              <a:t>FY29- $113.92</a:t>
            </a:r>
          </a:p>
          <a:p>
            <a:r>
              <a:rPr lang="en-US" sz="3400" dirty="0">
                <a:solidFill>
                  <a:schemeClr val="tx1"/>
                </a:solidFill>
              </a:rPr>
              <a:t>FY30- $116.77</a:t>
            </a:r>
          </a:p>
          <a:p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265351" y="2195286"/>
            <a:ext cx="5617802" cy="4731657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8000" u="sng" dirty="0" smtClean="0">
                <a:solidFill>
                  <a:srgbClr val="0000FF"/>
                </a:solidFill>
              </a:rPr>
              <a:t>Fixed 1</a:t>
            </a:r>
            <a:r>
              <a:rPr lang="en-US" sz="8000" u="sng" dirty="0">
                <a:solidFill>
                  <a:srgbClr val="0000FF"/>
                </a:solidFill>
              </a:rPr>
              <a:t>% Processing Fee Adjustment/Ton</a:t>
            </a:r>
            <a:endParaRPr lang="en-US" sz="800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8000" i="1" dirty="0" smtClean="0">
                <a:solidFill>
                  <a:schemeClr val="tx1"/>
                </a:solidFill>
              </a:rPr>
              <a:t>(to be </a:t>
            </a:r>
            <a:r>
              <a:rPr lang="en-US" sz="8000" i="1" dirty="0" smtClean="0">
                <a:solidFill>
                  <a:schemeClr val="accent5">
                    <a:lumMod val="75000"/>
                  </a:schemeClr>
                </a:solidFill>
              </a:rPr>
              <a:t>deducted </a:t>
            </a:r>
            <a:r>
              <a:rPr lang="en-US" sz="8000" i="1" dirty="0">
                <a:solidFill>
                  <a:schemeClr val="accent5">
                    <a:lumMod val="75000"/>
                  </a:schemeClr>
                </a:solidFill>
              </a:rPr>
              <a:t>from AMV</a:t>
            </a:r>
            <a:r>
              <a:rPr lang="en-US" sz="8000" i="1" dirty="0">
                <a:solidFill>
                  <a:schemeClr val="tx1"/>
                </a:solidFill>
              </a:rPr>
              <a:t>)</a:t>
            </a:r>
            <a:endParaRPr lang="en-US" sz="8000" dirty="0">
              <a:solidFill>
                <a:schemeClr val="tx1"/>
              </a:solidFill>
            </a:endParaRPr>
          </a:p>
          <a:p>
            <a:r>
              <a:rPr lang="en-US" sz="8600" dirty="0">
                <a:solidFill>
                  <a:schemeClr val="tx1"/>
                </a:solidFill>
              </a:rPr>
              <a:t>FY26- $0</a:t>
            </a:r>
          </a:p>
          <a:p>
            <a:r>
              <a:rPr lang="en-US" sz="8600" dirty="0">
                <a:solidFill>
                  <a:schemeClr val="tx1"/>
                </a:solidFill>
              </a:rPr>
              <a:t>FY27- ($1.06)</a:t>
            </a:r>
          </a:p>
          <a:p>
            <a:r>
              <a:rPr lang="en-US" sz="8600" dirty="0">
                <a:solidFill>
                  <a:schemeClr val="tx1"/>
                </a:solidFill>
              </a:rPr>
              <a:t>FY28- </a:t>
            </a:r>
            <a:r>
              <a:rPr lang="en-US" sz="8600" dirty="0" smtClean="0">
                <a:solidFill>
                  <a:schemeClr val="tx1"/>
                </a:solidFill>
              </a:rPr>
              <a:t>($2.14)</a:t>
            </a:r>
            <a:endParaRPr lang="en-US" sz="8600" dirty="0">
              <a:solidFill>
                <a:schemeClr val="tx1"/>
              </a:solidFill>
            </a:endParaRPr>
          </a:p>
          <a:p>
            <a:r>
              <a:rPr lang="en-US" sz="8600" dirty="0">
                <a:solidFill>
                  <a:schemeClr val="tx1"/>
                </a:solidFill>
              </a:rPr>
              <a:t>FY29- </a:t>
            </a:r>
            <a:r>
              <a:rPr lang="en-US" sz="8600" dirty="0" smtClean="0">
                <a:solidFill>
                  <a:schemeClr val="tx1"/>
                </a:solidFill>
              </a:rPr>
              <a:t>($3.25)</a:t>
            </a:r>
            <a:endParaRPr lang="en-US" sz="8600" dirty="0">
              <a:solidFill>
                <a:schemeClr val="tx1"/>
              </a:solidFill>
            </a:endParaRPr>
          </a:p>
          <a:p>
            <a:r>
              <a:rPr lang="en-US" sz="8600" dirty="0">
                <a:solidFill>
                  <a:schemeClr val="tx1"/>
                </a:solidFill>
              </a:rPr>
              <a:t>FY30- </a:t>
            </a:r>
            <a:r>
              <a:rPr lang="en-US" sz="8600" dirty="0" smtClean="0">
                <a:solidFill>
                  <a:schemeClr val="tx1"/>
                </a:solidFill>
              </a:rPr>
              <a:t>($4.39)</a:t>
            </a:r>
            <a:endParaRPr lang="en-US" sz="86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2" y="109479"/>
            <a:ext cx="9228598" cy="184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1887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3268134" y="4606152"/>
            <a:ext cx="982133" cy="643181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04" y="897467"/>
            <a:ext cx="9757736" cy="616430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4676" y="185057"/>
            <a:ext cx="8596668" cy="843643"/>
          </a:xfrm>
        </p:spPr>
        <p:txBody>
          <a:bodyPr>
            <a:normAutofit/>
          </a:bodyPr>
          <a:lstStyle/>
          <a:p>
            <a:pPr algn="ctr"/>
            <a:r>
              <a:rPr lang="en-US" sz="3200" b="1" u="sng" dirty="0" smtClean="0">
                <a:solidFill>
                  <a:schemeClr val="tx1"/>
                </a:solidFill>
              </a:rPr>
              <a:t>AMV </a:t>
            </a:r>
            <a:r>
              <a:rPr lang="en-US" sz="3200" b="1" u="sng" dirty="0">
                <a:solidFill>
                  <a:schemeClr val="tx1"/>
                </a:solidFill>
              </a:rPr>
              <a:t>Tonnage </a:t>
            </a:r>
            <a:r>
              <a:rPr lang="en-US" sz="3200" b="1" u="sng" dirty="0" smtClean="0">
                <a:solidFill>
                  <a:schemeClr val="tx1"/>
                </a:solidFill>
              </a:rPr>
              <a:t>Adjustments</a:t>
            </a:r>
            <a:endParaRPr lang="en-US" sz="3200" b="1" dirty="0">
              <a:solidFill>
                <a:schemeClr val="tx1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57200" y="3437467"/>
            <a:ext cx="9753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056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A4DBFE-21EC-A5A3-1D2F-ADE47FD286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2FB4B58-A1D9-2DDB-7A4A-3BB2101A80B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128748" y="1076836"/>
          <a:ext cx="9643328" cy="536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9797">
                  <a:extLst>
                    <a:ext uri="{9D8B030D-6E8A-4147-A177-3AD203B41FA5}">
                      <a16:colId xmlns:a16="http://schemas.microsoft.com/office/drawing/2014/main" val="559061835"/>
                    </a:ext>
                  </a:extLst>
                </a:gridCol>
                <a:gridCol w="2085278">
                  <a:extLst>
                    <a:ext uri="{9D8B030D-6E8A-4147-A177-3AD203B41FA5}">
                      <a16:colId xmlns:a16="http://schemas.microsoft.com/office/drawing/2014/main" val="1486967384"/>
                    </a:ext>
                  </a:extLst>
                </a:gridCol>
                <a:gridCol w="1594625">
                  <a:extLst>
                    <a:ext uri="{9D8B030D-6E8A-4147-A177-3AD203B41FA5}">
                      <a16:colId xmlns:a16="http://schemas.microsoft.com/office/drawing/2014/main" val="2279969570"/>
                    </a:ext>
                  </a:extLst>
                </a:gridCol>
                <a:gridCol w="2553628">
                  <a:extLst>
                    <a:ext uri="{9D8B030D-6E8A-4147-A177-3AD203B41FA5}">
                      <a16:colId xmlns:a16="http://schemas.microsoft.com/office/drawing/2014/main" val="8916410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Recovered Material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Recovered Material Composition/Ton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Index Value/Ton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AMV Value</a:t>
                      </a:r>
                    </a:p>
                    <a:p>
                      <a:r>
                        <a:rPr lang="en-US" dirty="0"/>
                        <a:t>October 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4497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OCC (Cardboard)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21.17%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$87.50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$18.52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0376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Mixed Paper (#54)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8.59%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$52.50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$4.51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5484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Sorted Residential Paper (#56)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31.16%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$77.50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$24.15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94091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Aluminum Beverage Cans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.83%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$1,100.00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$9.08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0614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Steel Cans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3.87%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$165.00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$6.39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9008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PET Plastic (#1)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$380.00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$8.18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6165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Natural HDPE (#2)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$1,030.00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$11.25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5815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Colored HDPE (#2)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1.19%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$210.00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$2.50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9575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Comingled Plastics (#3-7)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7.42%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($36.37)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($2.70)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90926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Glass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17.54%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($29.97)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($4.55)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32526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Residue (trash)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($88.31)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($4.42)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2723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$72.88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931208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66028B69-D994-6720-F1DE-D1A607541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223" y="233193"/>
            <a:ext cx="8596668" cy="84364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AMV Calculation October 2024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F8A8BEC-5EE5-B413-5D27-A81BAB15672B}"/>
              </a:ext>
            </a:extLst>
          </p:cNvPr>
          <p:cNvSpPr/>
          <p:nvPr/>
        </p:nvSpPr>
        <p:spPr>
          <a:xfrm>
            <a:off x="8608740" y="6079963"/>
            <a:ext cx="1672682" cy="361353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46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986A05-3190-8087-9B32-FF4544CEF1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742D002-6BB4-BF2A-62E7-D3A6CAF211AC}"/>
              </a:ext>
            </a:extLst>
          </p:cNvPr>
          <p:cNvSpPr txBox="1"/>
          <p:nvPr/>
        </p:nvSpPr>
        <p:spPr>
          <a:xfrm>
            <a:off x="420414" y="277642"/>
            <a:ext cx="11771586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Net Processing Fee Calculation Example #1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b="1" i="1" dirty="0">
                <a:solidFill>
                  <a:srgbClr val="0000FF"/>
                </a:solidFill>
              </a:rPr>
              <a:t>Year 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i="1" dirty="0">
                <a:solidFill>
                  <a:srgbClr val="C00000"/>
                </a:solidFill>
              </a:rPr>
              <a:t>Using October 2024 Average Market Value (AMV)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i="1" dirty="0" smtClean="0"/>
              <a:t>Assuming15,000-15,499 </a:t>
            </a:r>
            <a:r>
              <a:rPr lang="en-US" sz="3000" i="1" dirty="0"/>
              <a:t>base tonnage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DCC130D-6B0B-6F0D-B5A1-80CEDB4DE7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2392668"/>
              </p:ext>
            </p:extLst>
          </p:nvPr>
        </p:nvGraphicFramePr>
        <p:xfrm>
          <a:off x="711200" y="2247412"/>
          <a:ext cx="8398934" cy="420418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128694">
                  <a:extLst>
                    <a:ext uri="{9D8B030D-6E8A-4147-A177-3AD203B41FA5}">
                      <a16:colId xmlns:a16="http://schemas.microsoft.com/office/drawing/2014/main" val="3182947629"/>
                    </a:ext>
                  </a:extLst>
                </a:gridCol>
                <a:gridCol w="2270240">
                  <a:extLst>
                    <a:ext uri="{9D8B030D-6E8A-4147-A177-3AD203B41FA5}">
                      <a16:colId xmlns:a16="http://schemas.microsoft.com/office/drawing/2014/main" val="1220568631"/>
                    </a:ext>
                  </a:extLst>
                </a:gridCol>
              </a:tblGrid>
              <a:tr h="743960">
                <a:tc>
                  <a:txBody>
                    <a:bodyPr/>
                    <a:lstStyle/>
                    <a:p>
                      <a:r>
                        <a:rPr lang="en-US" sz="3600" dirty="0"/>
                        <a:t>Base Processing Fee (Year </a:t>
                      </a:r>
                      <a:r>
                        <a:rPr lang="en-US" sz="3600" dirty="0" smtClean="0"/>
                        <a:t>1)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rgbClr val="FF0000"/>
                          </a:solidFill>
                        </a:rPr>
                        <a:t>$(105.79)</a:t>
                      </a:r>
                      <a:endParaRPr lang="en-US" sz="3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9819103"/>
                  </a:ext>
                </a:extLst>
              </a:tr>
              <a:tr h="743960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Processing </a:t>
                      </a:r>
                      <a:r>
                        <a:rPr lang="en-US" sz="3600" dirty="0"/>
                        <a:t>Fee Adjustment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rgbClr val="FF0000"/>
                          </a:solidFill>
                        </a:rPr>
                        <a:t>$ 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7561491"/>
                  </a:ext>
                </a:extLst>
              </a:tr>
              <a:tr h="704218">
                <a:tc>
                  <a:txBody>
                    <a:bodyPr/>
                    <a:lstStyle/>
                    <a:p>
                      <a:r>
                        <a:rPr lang="en-US" sz="3600" dirty="0"/>
                        <a:t>Tonnage Fee Adjustment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rgbClr val="FF0000"/>
                          </a:solidFill>
                        </a:rPr>
                        <a:t>$(10.00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2455043"/>
                  </a:ext>
                </a:extLst>
              </a:tr>
              <a:tr h="704218">
                <a:tc>
                  <a:txBody>
                    <a:bodyPr/>
                    <a:lstStyle/>
                    <a:p>
                      <a:r>
                        <a:rPr lang="en-US" sz="3600" b="0" dirty="0" smtClean="0"/>
                        <a:t>October</a:t>
                      </a:r>
                      <a:r>
                        <a:rPr lang="en-US" sz="3600" b="0" baseline="0" dirty="0" smtClean="0"/>
                        <a:t> 2024 AMV</a:t>
                      </a:r>
                      <a:endParaRPr lang="en-US" sz="3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0" dirty="0" smtClean="0">
                          <a:solidFill>
                            <a:srgbClr val="00B050"/>
                          </a:solidFill>
                        </a:rPr>
                        <a:t>$72.88</a:t>
                      </a:r>
                      <a:endParaRPr lang="en-US" sz="3600" b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9461435"/>
                  </a:ext>
                </a:extLst>
              </a:tr>
              <a:tr h="1307833">
                <a:tc>
                  <a:txBody>
                    <a:bodyPr/>
                    <a:lstStyle/>
                    <a:p>
                      <a:r>
                        <a:rPr lang="en-US" sz="3600" b="1" dirty="0">
                          <a:highlight>
                            <a:srgbClr val="FFFF00"/>
                          </a:highlight>
                        </a:rPr>
                        <a:t>Net Processing Cost to Municipality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highlight>
                            <a:srgbClr val="FFFF00"/>
                          </a:highlight>
                        </a:rPr>
                        <a:t>$42.91</a:t>
                      </a:r>
                      <a:endParaRPr lang="en-US" sz="3600" b="1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18416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32703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C2B9F0-65A8-C78A-CFB9-712509DCE6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1A4F67F-68E0-4B2D-505D-EC24D3257EBE}"/>
              </a:ext>
            </a:extLst>
          </p:cNvPr>
          <p:cNvSpPr txBox="1"/>
          <p:nvPr/>
        </p:nvSpPr>
        <p:spPr>
          <a:xfrm>
            <a:off x="420414" y="328441"/>
            <a:ext cx="11771586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Net Processing Fee Calculation Example #2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b="1" i="1" dirty="0">
                <a:solidFill>
                  <a:srgbClr val="0000FF"/>
                </a:solidFill>
              </a:rPr>
              <a:t>Year 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i="1" dirty="0">
                <a:solidFill>
                  <a:srgbClr val="C00000"/>
                </a:solidFill>
              </a:rPr>
              <a:t>Using October 2024 Average Market Value (AMV)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i="1" dirty="0" smtClean="0"/>
              <a:t>Assuming15,000-15,499 </a:t>
            </a:r>
            <a:r>
              <a:rPr lang="en-US" sz="3000" i="1" dirty="0"/>
              <a:t>base tonnage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87295B9-B8C8-FDAB-72FE-B3893F2F8B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8943995"/>
              </p:ext>
            </p:extLst>
          </p:nvPr>
        </p:nvGraphicFramePr>
        <p:xfrm>
          <a:off x="677333" y="2298211"/>
          <a:ext cx="9211732" cy="38396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721793">
                  <a:extLst>
                    <a:ext uri="{9D8B030D-6E8A-4147-A177-3AD203B41FA5}">
                      <a16:colId xmlns:a16="http://schemas.microsoft.com/office/drawing/2014/main" val="3182947629"/>
                    </a:ext>
                  </a:extLst>
                </a:gridCol>
                <a:gridCol w="2489939">
                  <a:extLst>
                    <a:ext uri="{9D8B030D-6E8A-4147-A177-3AD203B41FA5}">
                      <a16:colId xmlns:a16="http://schemas.microsoft.com/office/drawing/2014/main" val="1220568631"/>
                    </a:ext>
                  </a:extLst>
                </a:gridCol>
              </a:tblGrid>
              <a:tr h="655555">
                <a:tc>
                  <a:txBody>
                    <a:bodyPr/>
                    <a:lstStyle/>
                    <a:p>
                      <a:r>
                        <a:rPr lang="en-US" sz="3600" dirty="0"/>
                        <a:t>Base Processing Fee (Year 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rgbClr val="FF0000"/>
                          </a:solidFill>
                        </a:rPr>
                        <a:t>$(108.43)</a:t>
                      </a:r>
                      <a:endParaRPr lang="en-US" sz="3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4251023"/>
                  </a:ext>
                </a:extLst>
              </a:tr>
              <a:tr h="655555">
                <a:tc>
                  <a:txBody>
                    <a:bodyPr/>
                    <a:lstStyle/>
                    <a:p>
                      <a:r>
                        <a:rPr lang="en-US" sz="3600" dirty="0"/>
                        <a:t>Processing Fee Adjustment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FF0000"/>
                          </a:solidFill>
                        </a:rPr>
                        <a:t>$(1.04)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7561491"/>
                  </a:ext>
                </a:extLst>
              </a:tr>
              <a:tr h="655555">
                <a:tc>
                  <a:txBody>
                    <a:bodyPr/>
                    <a:lstStyle/>
                    <a:p>
                      <a:r>
                        <a:rPr lang="en-US" sz="3600" dirty="0"/>
                        <a:t>Tonnage Fee Adjustment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rgbClr val="FF0000"/>
                          </a:solidFill>
                        </a:rPr>
                        <a:t>$(10.25)</a:t>
                      </a:r>
                      <a:endParaRPr lang="en-US" sz="3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2455043"/>
                  </a:ext>
                </a:extLst>
              </a:tr>
              <a:tr h="655555">
                <a:tc>
                  <a:txBody>
                    <a:bodyPr/>
                    <a:lstStyle/>
                    <a:p>
                      <a:r>
                        <a:rPr lang="en-US" sz="3600" b="0" dirty="0" smtClean="0"/>
                        <a:t>October 2024 AMV</a:t>
                      </a:r>
                      <a:r>
                        <a:rPr lang="en-US" sz="3600" b="0" baseline="0" dirty="0" smtClean="0"/>
                        <a:t> </a:t>
                      </a:r>
                      <a:endParaRPr lang="en-US" sz="3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0" dirty="0" smtClean="0">
                          <a:solidFill>
                            <a:srgbClr val="00B050"/>
                          </a:solidFill>
                        </a:rPr>
                        <a:t>$72.88</a:t>
                      </a:r>
                      <a:endParaRPr lang="en-US" sz="3600" b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9461435"/>
                  </a:ext>
                </a:extLst>
              </a:tr>
              <a:tr h="1217460">
                <a:tc>
                  <a:txBody>
                    <a:bodyPr/>
                    <a:lstStyle/>
                    <a:p>
                      <a:r>
                        <a:rPr lang="en-US" sz="3600" b="1" dirty="0">
                          <a:highlight>
                            <a:srgbClr val="FFFF00"/>
                          </a:highlight>
                        </a:rPr>
                        <a:t>Net Processing Cost to Municipality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highlight>
                            <a:srgbClr val="FFFF00"/>
                          </a:highlight>
                        </a:rPr>
                        <a:t>$46.84</a:t>
                      </a:r>
                      <a:endParaRPr lang="en-US" sz="3600" b="1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18416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7015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FA09AB-A44E-D227-64D2-A35B974561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44744A6-8CD9-3D1F-E906-DF0A1BE721A0}"/>
              </a:ext>
            </a:extLst>
          </p:cNvPr>
          <p:cNvSpPr txBox="1"/>
          <p:nvPr/>
        </p:nvSpPr>
        <p:spPr>
          <a:xfrm>
            <a:off x="420414" y="328441"/>
            <a:ext cx="11771586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Net Processing Fee Calculation Example #3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b="1" i="1" dirty="0">
                <a:solidFill>
                  <a:srgbClr val="0000FF"/>
                </a:solidFill>
              </a:rPr>
              <a:t>Year 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i="1" dirty="0">
                <a:solidFill>
                  <a:srgbClr val="C00000"/>
                </a:solidFill>
              </a:rPr>
              <a:t>Using FY2023 Average AMV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i="1" smtClean="0"/>
              <a:t>Assuming15,000-15,499 </a:t>
            </a:r>
            <a:r>
              <a:rPr lang="en-US" sz="3000" i="1" dirty="0"/>
              <a:t>base tonnage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0CED168-1CC7-31CF-C2DA-AEDBA94165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2781357"/>
              </p:ext>
            </p:extLst>
          </p:nvPr>
        </p:nvGraphicFramePr>
        <p:xfrm>
          <a:off x="592667" y="2298211"/>
          <a:ext cx="8771466" cy="396712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400530">
                  <a:extLst>
                    <a:ext uri="{9D8B030D-6E8A-4147-A177-3AD203B41FA5}">
                      <a16:colId xmlns:a16="http://schemas.microsoft.com/office/drawing/2014/main" val="3182947629"/>
                    </a:ext>
                  </a:extLst>
                </a:gridCol>
                <a:gridCol w="2370936">
                  <a:extLst>
                    <a:ext uri="{9D8B030D-6E8A-4147-A177-3AD203B41FA5}">
                      <a16:colId xmlns:a16="http://schemas.microsoft.com/office/drawing/2014/main" val="1220568631"/>
                    </a:ext>
                  </a:extLst>
                </a:gridCol>
              </a:tblGrid>
              <a:tr h="677314">
                <a:tc>
                  <a:txBody>
                    <a:bodyPr/>
                    <a:lstStyle/>
                    <a:p>
                      <a:r>
                        <a:rPr lang="en-US" sz="3600" dirty="0"/>
                        <a:t>Base Processing Fee (Year 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rgbClr val="FF0000"/>
                          </a:solidFill>
                        </a:rPr>
                        <a:t>$(108.43)</a:t>
                      </a:r>
                      <a:endParaRPr lang="en-US" sz="3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4251023"/>
                  </a:ext>
                </a:extLst>
              </a:tr>
              <a:tr h="677314">
                <a:tc>
                  <a:txBody>
                    <a:bodyPr/>
                    <a:lstStyle/>
                    <a:p>
                      <a:r>
                        <a:rPr lang="en-US" sz="3600" dirty="0"/>
                        <a:t>Processing Fee Adjustment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FF0000"/>
                          </a:solidFill>
                        </a:rPr>
                        <a:t>$(1.04)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7561491"/>
                  </a:ext>
                </a:extLst>
              </a:tr>
              <a:tr h="677314">
                <a:tc>
                  <a:txBody>
                    <a:bodyPr/>
                    <a:lstStyle/>
                    <a:p>
                      <a:r>
                        <a:rPr lang="en-US" sz="3600" dirty="0"/>
                        <a:t>Tonnage Fee Adjustment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rgbClr val="FF0000"/>
                          </a:solidFill>
                        </a:rPr>
                        <a:t>$(10.25)</a:t>
                      </a:r>
                      <a:endParaRPr lang="en-US" sz="3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2455043"/>
                  </a:ext>
                </a:extLst>
              </a:tr>
              <a:tr h="677314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FY23</a:t>
                      </a:r>
                      <a:r>
                        <a:rPr lang="en-US" sz="3600" baseline="0" dirty="0" smtClean="0"/>
                        <a:t> AMV average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rgbClr val="00B050"/>
                          </a:solidFill>
                        </a:rPr>
                        <a:t>$ 50.23</a:t>
                      </a:r>
                      <a:endParaRPr lang="en-US" sz="36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9461435"/>
                  </a:ext>
                </a:extLst>
              </a:tr>
              <a:tr h="1257868">
                <a:tc>
                  <a:txBody>
                    <a:bodyPr/>
                    <a:lstStyle/>
                    <a:p>
                      <a:r>
                        <a:rPr lang="en-US" sz="3600" b="1" dirty="0">
                          <a:highlight>
                            <a:srgbClr val="FFFF00"/>
                          </a:highlight>
                        </a:rPr>
                        <a:t>Net Processing Cost to Municipality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highlight>
                            <a:srgbClr val="FFFF00"/>
                          </a:highlight>
                        </a:rPr>
                        <a:t>$69.49</a:t>
                      </a:r>
                      <a:endParaRPr lang="en-US" sz="3600" b="1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18416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296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203</TotalTime>
  <Words>486</Words>
  <Application>Microsoft Office PowerPoint</Application>
  <PresentationFormat>Widescreen</PresentationFormat>
  <Paragraphs>138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Trebuchet MS</vt:lpstr>
      <vt:lpstr>Wingdings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AMV Tonnage Adjustments</vt:lpstr>
      <vt:lpstr>AMV Calculation October 2024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FY26-FY30 MRF Contract Terms (proposed)</dc:title>
  <dc:creator>Workstation3 - Jan</dc:creator>
  <cp:lastModifiedBy>Workstation3 - Jan</cp:lastModifiedBy>
  <cp:revision>76</cp:revision>
  <dcterms:created xsi:type="dcterms:W3CDTF">2024-01-12T20:17:02Z</dcterms:created>
  <dcterms:modified xsi:type="dcterms:W3CDTF">2024-10-22T16:25:22Z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1634875773</vt:i4>
  </property>
  <property fmtid="{D5CDD505-2E9C-101B-9397-08002B2CF9AE}" pid="3" name="_NewReviewCycle">
    <vt:lpwstr/>
  </property>
  <property fmtid="{D5CDD505-2E9C-101B-9397-08002B2CF9AE}" pid="4" name="_EmailSubject">
    <vt:lpwstr>presentation for website</vt:lpwstr>
  </property>
  <property fmtid="{D5CDD505-2E9C-101B-9397-08002B2CF9AE}" pid="5" name="_AuthorEmail">
    <vt:lpwstr>fcswmd@crocker.com</vt:lpwstr>
  </property>
  <property fmtid="{D5CDD505-2E9C-101B-9397-08002B2CF9AE}" pid="6" name="_AuthorEmailDisplayName">
    <vt:lpwstr>Jan Ameen-FCSWMD</vt:lpwstr>
  </property>
</Properties>
</file>